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3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8" name="Shape 10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2192020" y="923925"/>
            <a:ext cx="11704320" cy="2002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166100" y="2926079"/>
            <a:ext cx="5730240" cy="5303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226498" y="7503468"/>
            <a:ext cx="258623" cy="248304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Text 0"/>
          <p:cNvSpPr txBox="1"/>
          <p:nvPr/>
        </p:nvSpPr>
        <p:spPr>
          <a:xfrm>
            <a:off x="837724" y="2713671"/>
            <a:ext cx="7468552" cy="138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D73AD7"/>
                </a:solidFill>
                <a:latin typeface="Source Serif Pro Semi Bold"/>
                <a:ea typeface="Source Serif Pro Semi Bold"/>
                <a:cs typeface="Source Serif Pro Semi Bold"/>
                <a:sym typeface="Source Serif Pro Semi Bold"/>
              </a:defRPr>
            </a:lvl1pPr>
          </a:lstStyle>
          <a:p>
            <a:r>
              <a:t>AI-Powered Social Media Suggestion System</a:t>
            </a:r>
          </a:p>
        </p:txBody>
      </p:sp>
      <p:sp>
        <p:nvSpPr>
          <p:cNvPr id="112" name="Text 1"/>
          <p:cNvSpPr txBox="1"/>
          <p:nvPr/>
        </p:nvSpPr>
        <p:spPr>
          <a:xfrm>
            <a:off x="837723" y="4480678"/>
            <a:ext cx="5475858" cy="3041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3000"/>
              </a:lnSpc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Personalizing User Experience through Machine Learning</a:t>
            </a:r>
          </a:p>
          <a:p>
            <a:pPr>
              <a:lnSpc>
                <a:spcPts val="3000"/>
              </a:lnSpc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dirty="0"/>
          </a:p>
          <a:p>
            <a:pPr>
              <a:lnSpc>
                <a:spcPts val="3000"/>
              </a:lnSpc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dirty="0"/>
          </a:p>
          <a:p>
            <a:pPr>
              <a:lnSpc>
                <a:spcPts val="3000"/>
              </a:lnSpc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2410030171-Chaitra Venugopal</a:t>
            </a:r>
          </a:p>
          <a:p>
            <a:pPr>
              <a:lnSpc>
                <a:spcPts val="3000"/>
              </a:lnSpc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2410030349-Anugoju </a:t>
            </a:r>
            <a:r>
              <a:rPr dirty="0" err="1"/>
              <a:t>srija</a:t>
            </a:r>
            <a:endParaRPr dirty="0"/>
          </a:p>
          <a:p>
            <a:pPr>
              <a:lnSpc>
                <a:spcPts val="3000"/>
              </a:lnSpc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2410030246-D.pravalika</a:t>
            </a:r>
          </a:p>
          <a:p>
            <a:pPr>
              <a:lnSpc>
                <a:spcPts val="3000"/>
              </a:lnSpc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2410030440-Vinnakota </a:t>
            </a:r>
            <a:r>
              <a:rPr dirty="0" err="1"/>
              <a:t>Cherishma</a:t>
            </a:r>
            <a:r>
              <a:rPr dirty="0"/>
              <a:t> Priya</a:t>
            </a:r>
            <a:endParaRPr lang="en-IN" dirty="0"/>
          </a:p>
          <a:p>
            <a:pPr>
              <a:lnSpc>
                <a:spcPts val="3000"/>
              </a:lnSpc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IN"/>
              <a:t>2410030121-Abhinaya Mohita</a:t>
            </a:r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 0"/>
          <p:cNvSpPr txBox="1"/>
          <p:nvPr/>
        </p:nvSpPr>
        <p:spPr>
          <a:xfrm>
            <a:off x="837722" y="1626751"/>
            <a:ext cx="4296471" cy="687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D73AD7"/>
                </a:solidFill>
                <a:latin typeface="Source Serif Pro Semi Bold"/>
                <a:ea typeface="Source Serif Pro Semi Bold"/>
                <a:cs typeface="Source Serif Pro Semi Bold"/>
                <a:sym typeface="Source Serif Pro Semi Bold"/>
              </a:defRPr>
            </a:lvl1pPr>
          </a:lstStyle>
          <a:p>
            <a:r>
              <a:t>INTRODUCTION</a:t>
            </a:r>
          </a:p>
        </p:txBody>
      </p:sp>
      <p:sp>
        <p:nvSpPr>
          <p:cNvPr id="115" name="Text 1"/>
          <p:cNvSpPr txBox="1"/>
          <p:nvPr/>
        </p:nvSpPr>
        <p:spPr>
          <a:xfrm>
            <a:off x="837724" y="2809518"/>
            <a:ext cx="12002145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 today's digital age, users face an overwhelming amount of content, leading to decreased engagement and retention.</a:t>
            </a:r>
          </a:p>
        </p:txBody>
      </p:sp>
      <p:sp>
        <p:nvSpPr>
          <p:cNvPr id="116" name="Shape 2"/>
          <p:cNvSpPr/>
          <p:nvPr/>
        </p:nvSpPr>
        <p:spPr>
          <a:xfrm>
            <a:off x="837722" y="3820716"/>
            <a:ext cx="4158738" cy="2129790"/>
          </a:xfrm>
          <a:prstGeom prst="roundRect">
            <a:avLst>
              <a:gd name="adj" fmla="val 6869"/>
            </a:avLst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117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2" y="3790236"/>
            <a:ext cx="4158738" cy="121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Image 1" descr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996" y="3461742"/>
            <a:ext cx="718068" cy="7180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Image 2" descr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382" y="3641287"/>
            <a:ext cx="287181" cy="358975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Text 3"/>
          <p:cNvSpPr txBox="1"/>
          <p:nvPr/>
        </p:nvSpPr>
        <p:spPr>
          <a:xfrm>
            <a:off x="1107517" y="4419124"/>
            <a:ext cx="1876278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272525"/>
                </a:solidFill>
                <a:latin typeface="Source Serif Pro Semi Bold"/>
                <a:ea typeface="Source Serif Pro Semi Bold"/>
                <a:cs typeface="Source Serif Pro Semi Bold"/>
                <a:sym typeface="Source Serif Pro Semi Bold"/>
              </a:defRPr>
            </a:lvl1pPr>
          </a:lstStyle>
          <a:p>
            <a:r>
              <a:t>User Retention</a:t>
            </a:r>
          </a:p>
        </p:txBody>
      </p:sp>
      <p:sp>
        <p:nvSpPr>
          <p:cNvPr id="121" name="Text 4"/>
          <p:cNvSpPr txBox="1"/>
          <p:nvPr/>
        </p:nvSpPr>
        <p:spPr>
          <a:xfrm>
            <a:off x="1107519" y="4914662"/>
            <a:ext cx="3619144" cy="738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Keeping users engaged amidst vast content.</a:t>
            </a:r>
          </a:p>
        </p:txBody>
      </p:sp>
      <p:sp>
        <p:nvSpPr>
          <p:cNvPr id="122" name="Shape 5"/>
          <p:cNvSpPr/>
          <p:nvPr/>
        </p:nvSpPr>
        <p:spPr>
          <a:xfrm>
            <a:off x="5235773" y="3820716"/>
            <a:ext cx="4158735" cy="2129790"/>
          </a:xfrm>
          <a:prstGeom prst="roundRect">
            <a:avLst>
              <a:gd name="adj" fmla="val 6869"/>
            </a:avLst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123" name="Image 3" descr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773" y="3790236"/>
            <a:ext cx="4158735" cy="121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Image 4" descr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048" y="3461742"/>
            <a:ext cx="718068" cy="7180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Image 5" descr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1432" y="3641287"/>
            <a:ext cx="287181" cy="358975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Text 6"/>
          <p:cNvSpPr txBox="1"/>
          <p:nvPr/>
        </p:nvSpPr>
        <p:spPr>
          <a:xfrm>
            <a:off x="5505567" y="4419124"/>
            <a:ext cx="1597150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272525"/>
                </a:solidFill>
                <a:latin typeface="Source Serif Pro Semi Bold"/>
                <a:ea typeface="Source Serif Pro Semi Bold"/>
                <a:cs typeface="Source Serif Pro Semi Bold"/>
                <a:sym typeface="Source Serif Pro Semi Bold"/>
              </a:defRPr>
            </a:lvl1pPr>
          </a:lstStyle>
          <a:p>
            <a:r>
              <a:t>Engagement</a:t>
            </a:r>
          </a:p>
        </p:txBody>
      </p:sp>
      <p:sp>
        <p:nvSpPr>
          <p:cNvPr id="127" name="Text 7"/>
          <p:cNvSpPr txBox="1"/>
          <p:nvPr/>
        </p:nvSpPr>
        <p:spPr>
          <a:xfrm>
            <a:off x="5505567" y="4914662"/>
            <a:ext cx="3619146" cy="738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Boosting interaction with relevant content.</a:t>
            </a:r>
          </a:p>
        </p:txBody>
      </p:sp>
      <p:sp>
        <p:nvSpPr>
          <p:cNvPr id="128" name="Shape 8"/>
          <p:cNvSpPr/>
          <p:nvPr/>
        </p:nvSpPr>
        <p:spPr>
          <a:xfrm>
            <a:off x="9633822" y="3820716"/>
            <a:ext cx="4158854" cy="2129790"/>
          </a:xfrm>
          <a:prstGeom prst="roundRect">
            <a:avLst>
              <a:gd name="adj" fmla="val 6869"/>
            </a:avLst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129" name="Image 6" descr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3822" y="3790236"/>
            <a:ext cx="4158854" cy="121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Image 7" descr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4217" y="3461742"/>
            <a:ext cx="718068" cy="7180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mage 8" descr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69600" y="3641287"/>
            <a:ext cx="287181" cy="358975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Text 9"/>
          <p:cNvSpPr txBox="1"/>
          <p:nvPr/>
        </p:nvSpPr>
        <p:spPr>
          <a:xfrm>
            <a:off x="9903617" y="4419124"/>
            <a:ext cx="2202608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272525"/>
                </a:solidFill>
                <a:latin typeface="Source Serif Pro Semi Bold"/>
                <a:ea typeface="Source Serif Pro Semi Bold"/>
                <a:cs typeface="Source Serif Pro Semi Bold"/>
                <a:sym typeface="Source Serif Pro Semi Bold"/>
              </a:defRPr>
            </a:lvl1pPr>
          </a:lstStyle>
          <a:p>
            <a:r>
              <a:t>Content Overload</a:t>
            </a:r>
          </a:p>
        </p:txBody>
      </p:sp>
      <p:sp>
        <p:nvSpPr>
          <p:cNvPr id="133" name="Text 10"/>
          <p:cNvSpPr txBox="1"/>
          <p:nvPr/>
        </p:nvSpPr>
        <p:spPr>
          <a:xfrm>
            <a:off x="9903617" y="4914662"/>
            <a:ext cx="3619265" cy="738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Filtering through irrelevant information.</a:t>
            </a:r>
          </a:p>
        </p:txBody>
      </p:sp>
      <p:sp>
        <p:nvSpPr>
          <p:cNvPr id="134" name="Text 11"/>
          <p:cNvSpPr txBox="1"/>
          <p:nvPr/>
        </p:nvSpPr>
        <p:spPr>
          <a:xfrm>
            <a:off x="837723" y="6219706"/>
            <a:ext cx="7153661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Our goal: Recommend relevant posts, accounts, or topics using AI/ML.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 0"/>
          <p:cNvSpPr txBox="1"/>
          <p:nvPr/>
        </p:nvSpPr>
        <p:spPr>
          <a:xfrm>
            <a:off x="837722" y="697706"/>
            <a:ext cx="5530851" cy="687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D73AD7"/>
                </a:solidFill>
                <a:latin typeface="Source Serif Pro Semi Bold"/>
                <a:ea typeface="Source Serif Pro Semi Bold"/>
                <a:cs typeface="Source Serif Pro Semi Bold"/>
                <a:sym typeface="Source Serif Pro Semi Bold"/>
              </a:defRPr>
            </a:lvl1pPr>
          </a:lstStyle>
          <a:p>
            <a:r>
              <a:t>Real-World Inspiration</a:t>
            </a:r>
          </a:p>
        </p:txBody>
      </p:sp>
      <p:sp>
        <p:nvSpPr>
          <p:cNvPr id="137" name="Text 1"/>
          <p:cNvSpPr txBox="1"/>
          <p:nvPr/>
        </p:nvSpPr>
        <p:spPr>
          <a:xfrm>
            <a:off x="837724" y="1880473"/>
            <a:ext cx="9846296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Our system draws inspiration from successful recommendation engines across various platforms.</a:t>
            </a:r>
          </a:p>
        </p:txBody>
      </p:sp>
      <p:sp>
        <p:nvSpPr>
          <p:cNvPr id="138" name="Text 2"/>
          <p:cNvSpPr txBox="1"/>
          <p:nvPr/>
        </p:nvSpPr>
        <p:spPr>
          <a:xfrm>
            <a:off x="837722" y="2748082"/>
            <a:ext cx="3900464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3000"/>
              </a:lnSpc>
              <a:buSzPct val="100000"/>
              <a:buChar char="•"/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Instagram Reels recommendations</a:t>
            </a:r>
          </a:p>
        </p:txBody>
      </p:sp>
      <p:sp>
        <p:nvSpPr>
          <p:cNvPr id="139" name="Text 3"/>
          <p:cNvSpPr txBox="1"/>
          <p:nvPr/>
        </p:nvSpPr>
        <p:spPr>
          <a:xfrm>
            <a:off x="837722" y="3214807"/>
            <a:ext cx="3379640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3000"/>
              </a:lnSpc>
              <a:buSzPct val="100000"/>
              <a:buChar char="•"/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Twitter/X timeline suggestions</a:t>
            </a:r>
          </a:p>
        </p:txBody>
      </p:sp>
      <p:sp>
        <p:nvSpPr>
          <p:cNvPr id="140" name="Text 4"/>
          <p:cNvSpPr txBox="1"/>
          <p:nvPr/>
        </p:nvSpPr>
        <p:spPr>
          <a:xfrm>
            <a:off x="837723" y="3681531"/>
            <a:ext cx="4257204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3000"/>
              </a:lnSpc>
              <a:buSzPct val="100000"/>
              <a:buChar char="•"/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LinkedIn connection &amp; job suggestions</a:t>
            </a:r>
          </a:p>
        </p:txBody>
      </p:sp>
      <p:pic>
        <p:nvPicPr>
          <p:cNvPr id="141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760" y="2801896"/>
            <a:ext cx="6185537" cy="3479365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Text 5"/>
          <p:cNvSpPr txBox="1"/>
          <p:nvPr/>
        </p:nvSpPr>
        <p:spPr>
          <a:xfrm>
            <a:off x="7614760" y="6550462"/>
            <a:ext cx="6185537" cy="738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Inspired by Netflix and Spotify's personalized content delivery.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 0"/>
          <p:cNvSpPr txBox="1"/>
          <p:nvPr/>
        </p:nvSpPr>
        <p:spPr>
          <a:xfrm>
            <a:off x="837723" y="2309216"/>
            <a:ext cx="5469460" cy="687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D73AD7"/>
                </a:solidFill>
                <a:latin typeface="Source Serif Pro Semi Bold"/>
                <a:ea typeface="Source Serif Pro Semi Bold"/>
                <a:cs typeface="Source Serif Pro Semi Bold"/>
                <a:sym typeface="Source Serif Pro Semi Bold"/>
              </a:defRPr>
            </a:lvl1pPr>
          </a:lstStyle>
          <a:p>
            <a:r>
              <a:t>Our Technology Stack</a:t>
            </a:r>
          </a:p>
        </p:txBody>
      </p:sp>
      <p:sp>
        <p:nvSpPr>
          <p:cNvPr id="145" name="Text 1"/>
          <p:cNvSpPr txBox="1"/>
          <p:nvPr/>
        </p:nvSpPr>
        <p:spPr>
          <a:xfrm>
            <a:off x="837723" y="3491984"/>
            <a:ext cx="6200863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robust set of tools powers our AI-driven suggestion system.</a:t>
            </a:r>
          </a:p>
        </p:txBody>
      </p:sp>
      <p:pic>
        <p:nvPicPr>
          <p:cNvPr id="146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2" y="4144207"/>
            <a:ext cx="598411" cy="598410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Text 2"/>
          <p:cNvSpPr txBox="1"/>
          <p:nvPr/>
        </p:nvSpPr>
        <p:spPr>
          <a:xfrm>
            <a:off x="837722" y="5041820"/>
            <a:ext cx="2295923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272525"/>
                </a:solidFill>
                <a:latin typeface="Source Serif Pro Semi Bold"/>
                <a:ea typeface="Source Serif Pro Semi Bold"/>
                <a:cs typeface="Source Serif Pro Semi Bold"/>
                <a:sym typeface="Source Serif Pro Semi Bold"/>
              </a:defRPr>
            </a:lvl1pPr>
          </a:lstStyle>
          <a:p>
            <a:r>
              <a:t>Frontend/Backend</a:t>
            </a:r>
          </a:p>
        </p:txBody>
      </p:sp>
      <p:sp>
        <p:nvSpPr>
          <p:cNvPr id="148" name="Text 3"/>
          <p:cNvSpPr txBox="1"/>
          <p:nvPr/>
        </p:nvSpPr>
        <p:spPr>
          <a:xfrm>
            <a:off x="837722" y="5537358"/>
            <a:ext cx="3645968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HTML,CSS,Javascript,Python,Flask</a:t>
            </a:r>
          </a:p>
        </p:txBody>
      </p:sp>
      <p:pic>
        <p:nvPicPr>
          <p:cNvPr id="149" name="Image 1" descr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776" y="4144207"/>
            <a:ext cx="598410" cy="598410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Text 4"/>
          <p:cNvSpPr txBox="1"/>
          <p:nvPr/>
        </p:nvSpPr>
        <p:spPr>
          <a:xfrm>
            <a:off x="5255776" y="5041820"/>
            <a:ext cx="1115567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272525"/>
                </a:solidFill>
                <a:latin typeface="Source Serif Pro Semi Bold"/>
                <a:ea typeface="Source Serif Pro Semi Bold"/>
                <a:cs typeface="Source Serif Pro Semi Bold"/>
                <a:sym typeface="Source Serif Pro Semi Bold"/>
              </a:defRPr>
            </a:lvl1pPr>
          </a:lstStyle>
          <a:p>
            <a:r>
              <a:t>ML Tools</a:t>
            </a:r>
          </a:p>
        </p:txBody>
      </p:sp>
      <p:sp>
        <p:nvSpPr>
          <p:cNvPr id="151" name="Text 5"/>
          <p:cNvSpPr txBox="1"/>
          <p:nvPr/>
        </p:nvSpPr>
        <p:spPr>
          <a:xfrm>
            <a:off x="5255776" y="5537358"/>
            <a:ext cx="2914068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pandas, NumPy, TensorFlow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 0"/>
          <p:cNvSpPr txBox="1"/>
          <p:nvPr/>
        </p:nvSpPr>
        <p:spPr>
          <a:xfrm>
            <a:off x="695800" y="546616"/>
            <a:ext cx="5467178" cy="572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600"/>
              </a:lnSpc>
              <a:defRPr sz="3600">
                <a:solidFill>
                  <a:srgbClr val="D73AD7"/>
                </a:solidFill>
                <a:latin typeface="Source Serif Pro Semi Bold"/>
                <a:ea typeface="Source Serif Pro Semi Bold"/>
                <a:cs typeface="Source Serif Pro Semi Bold"/>
                <a:sym typeface="Source Serif Pro Semi Bold"/>
              </a:defRPr>
            </a:lvl1pPr>
          </a:lstStyle>
          <a:p>
            <a:r>
              <a:t>Our Data &amp; How We Use It</a:t>
            </a:r>
          </a:p>
        </p:txBody>
      </p:sp>
      <p:sp>
        <p:nvSpPr>
          <p:cNvPr id="154" name="Text 1"/>
          <p:cNvSpPr txBox="1"/>
          <p:nvPr/>
        </p:nvSpPr>
        <p:spPr>
          <a:xfrm>
            <a:off x="695799" y="1528881"/>
            <a:ext cx="8127462" cy="297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150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We leverage diverse data sources and meticulous preprocessing for effective recommendations.</a:t>
            </a:r>
          </a:p>
        </p:txBody>
      </p:sp>
      <p:sp>
        <p:nvSpPr>
          <p:cNvPr id="155" name="Text 2"/>
          <p:cNvSpPr txBox="1"/>
          <p:nvPr/>
        </p:nvSpPr>
        <p:spPr>
          <a:xfrm>
            <a:off x="695800" y="2269331"/>
            <a:ext cx="2896766" cy="286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>
                <a:solidFill>
                  <a:srgbClr val="D73AD7"/>
                </a:solidFill>
                <a:latin typeface="Source Serif Pro Semi Bold"/>
                <a:ea typeface="Source Serif Pro Semi Bold"/>
                <a:cs typeface="Source Serif Pro Semi Bold"/>
                <a:sym typeface="Source Serif Pro Semi Bold"/>
              </a:defRPr>
            </a:lvl1pPr>
          </a:lstStyle>
          <a:p>
            <a:r>
              <a:t>Where the data comes from:</a:t>
            </a:r>
          </a:p>
        </p:txBody>
      </p:sp>
      <p:sp>
        <p:nvSpPr>
          <p:cNvPr id="156" name="Text 3"/>
          <p:cNvSpPr txBox="1"/>
          <p:nvPr/>
        </p:nvSpPr>
        <p:spPr>
          <a:xfrm>
            <a:off x="695800" y="2760345"/>
            <a:ext cx="5007186" cy="297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150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Public posts Twitter data, Reddit posts, or sample datasets.</a:t>
            </a:r>
          </a:p>
        </p:txBody>
      </p:sp>
      <p:sp>
        <p:nvSpPr>
          <p:cNvPr id="157" name="Text 4"/>
          <p:cNvSpPr txBox="1"/>
          <p:nvPr/>
        </p:nvSpPr>
        <p:spPr>
          <a:xfrm>
            <a:off x="695799" y="3277194"/>
            <a:ext cx="4775791" cy="286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>
                <a:solidFill>
                  <a:srgbClr val="D73AD7"/>
                </a:solidFill>
                <a:latin typeface="Source Serif Pro Semi Bold"/>
                <a:ea typeface="Source Serif Pro Semi Bold"/>
                <a:cs typeface="Source Serif Pro Semi Bold"/>
                <a:sym typeface="Source Serif Pro Semi Bold"/>
              </a:defRPr>
            </a:lvl1pPr>
          </a:lstStyle>
          <a:p>
            <a:r>
              <a:t>What info we use/How we prepare the data:</a:t>
            </a:r>
          </a:p>
        </p:txBody>
      </p:sp>
      <p:sp>
        <p:nvSpPr>
          <p:cNvPr id="158" name="Text 5"/>
          <p:cNvSpPr txBox="1"/>
          <p:nvPr/>
        </p:nvSpPr>
        <p:spPr>
          <a:xfrm>
            <a:off x="695800" y="3768209"/>
            <a:ext cx="3246308" cy="297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500"/>
              </a:lnSpc>
              <a:buSzPct val="100000"/>
              <a:buChar char="•"/>
              <a:defRPr sz="150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Post content, hashtags, likes, time</a:t>
            </a:r>
          </a:p>
        </p:txBody>
      </p:sp>
      <p:sp>
        <p:nvSpPr>
          <p:cNvPr id="159" name="Text 6"/>
          <p:cNvSpPr txBox="1"/>
          <p:nvPr/>
        </p:nvSpPr>
        <p:spPr>
          <a:xfrm>
            <a:off x="695800" y="4155876"/>
            <a:ext cx="5395386" cy="1567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342900" indent="-342900">
              <a:lnSpc>
                <a:spcPts val="2500"/>
              </a:lnSpc>
              <a:buSzPct val="100000"/>
              <a:buChar char="•"/>
              <a:defRPr sz="150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User interests, location</a:t>
            </a:r>
          </a:p>
          <a:p>
            <a:pPr marL="342900" indent="-342900">
              <a:lnSpc>
                <a:spcPts val="2500"/>
              </a:lnSpc>
              <a:buSzPct val="100000"/>
              <a:buChar char="•"/>
              <a:defRPr sz="1500" b="1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Clean it:</a:t>
            </a:r>
            <a:r>
              <a:rPr b="0"/>
              <a:t> Remove Unwanted text or symbols</a:t>
            </a:r>
          </a:p>
          <a:p>
            <a:pPr marL="342900" indent="-342900">
              <a:lnSpc>
                <a:spcPts val="2500"/>
              </a:lnSpc>
              <a:buSzPct val="100000"/>
              <a:buChar char="•"/>
              <a:defRPr sz="1500" b="1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Break it into parts:</a:t>
            </a:r>
            <a:r>
              <a:rPr b="0"/>
              <a:t> Tokenise the next</a:t>
            </a:r>
          </a:p>
          <a:p>
            <a:pPr marL="342900" indent="-342900">
              <a:lnSpc>
                <a:spcPts val="2500"/>
              </a:lnSpc>
              <a:buSzPct val="100000"/>
              <a:buChar char="•"/>
              <a:defRPr sz="1500" b="1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Covert into numbers:</a:t>
            </a:r>
            <a:r>
              <a:rPr b="0"/>
              <a:t> Use embedding so AI understands it</a:t>
            </a:r>
          </a:p>
          <a:p>
            <a:pPr marL="342900" indent="-342900">
              <a:lnSpc>
                <a:spcPts val="2500"/>
              </a:lnSpc>
              <a:buSzPct val="100000"/>
              <a:buChar char="•"/>
              <a:defRPr sz="1500" b="1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Organize it: </a:t>
            </a:r>
            <a:r>
              <a:rPr b="0"/>
              <a:t>Combine,reduce,and format it for training</a:t>
            </a:r>
          </a:p>
        </p:txBody>
      </p:sp>
      <p:pic>
        <p:nvPicPr>
          <p:cNvPr id="160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349" y="2294215"/>
            <a:ext cx="6376869" cy="4676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 0"/>
          <p:cNvSpPr txBox="1"/>
          <p:nvPr/>
        </p:nvSpPr>
        <p:spPr>
          <a:xfrm>
            <a:off x="587453" y="461485"/>
            <a:ext cx="8013001" cy="476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800"/>
              </a:lnSpc>
              <a:defRPr sz="3100">
                <a:solidFill>
                  <a:srgbClr val="D73AD7"/>
                </a:solidFill>
                <a:latin typeface="Source Serif Pro Semi Bold"/>
                <a:ea typeface="Source Serif Pro Semi Bold"/>
                <a:cs typeface="Source Serif Pro Semi Bold"/>
                <a:sym typeface="Source Serif Pro Semi Bold"/>
              </a:defRPr>
            </a:lvl1pPr>
          </a:lstStyle>
          <a:p>
            <a:r>
              <a:t>How Our System Works &amp; Measures Success</a:t>
            </a:r>
          </a:p>
        </p:txBody>
      </p:sp>
      <p:sp>
        <p:nvSpPr>
          <p:cNvPr id="163" name="Text 1"/>
          <p:cNvSpPr txBox="1"/>
          <p:nvPr/>
        </p:nvSpPr>
        <p:spPr>
          <a:xfrm>
            <a:off x="587452" y="1290755"/>
            <a:ext cx="5555079" cy="251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Our system delivers tailored suggestions, validated by performance metrics.</a:t>
            </a:r>
          </a:p>
        </p:txBody>
      </p:sp>
      <p:sp>
        <p:nvSpPr>
          <p:cNvPr id="164" name="Text 2"/>
          <p:cNvSpPr txBox="1"/>
          <p:nvPr/>
        </p:nvSpPr>
        <p:spPr>
          <a:xfrm>
            <a:off x="587454" y="1915953"/>
            <a:ext cx="1135237" cy="23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900"/>
              </a:lnSpc>
              <a:defRPr sz="1500">
                <a:solidFill>
                  <a:srgbClr val="D73AD7"/>
                </a:solidFill>
                <a:latin typeface="Source Serif Pro Semi Bold"/>
                <a:ea typeface="Source Serif Pro Semi Bold"/>
                <a:cs typeface="Source Serif Pro Semi Bold"/>
                <a:sym typeface="Source Serif Pro Semi Bold"/>
              </a:defRPr>
            </a:lvl1pPr>
          </a:lstStyle>
          <a:p>
            <a:r>
              <a:t>Sample Input</a:t>
            </a:r>
          </a:p>
        </p:txBody>
      </p:sp>
      <p:sp>
        <p:nvSpPr>
          <p:cNvPr id="165" name="Text 3"/>
          <p:cNvSpPr txBox="1"/>
          <p:nvPr/>
        </p:nvSpPr>
        <p:spPr>
          <a:xfrm>
            <a:off x="587453" y="2330529"/>
            <a:ext cx="2361829" cy="251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User likes tech, AI, short videos.</a:t>
            </a:r>
          </a:p>
        </p:txBody>
      </p:sp>
      <p:sp>
        <p:nvSpPr>
          <p:cNvPr id="166" name="Text 4"/>
          <p:cNvSpPr txBox="1"/>
          <p:nvPr/>
        </p:nvSpPr>
        <p:spPr>
          <a:xfrm>
            <a:off x="587454" y="2766891"/>
            <a:ext cx="1283414" cy="236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900"/>
              </a:lnSpc>
              <a:defRPr sz="1500">
                <a:solidFill>
                  <a:srgbClr val="D73AD7"/>
                </a:solidFill>
                <a:latin typeface="Source Serif Pro Semi Bold"/>
                <a:ea typeface="Source Serif Pro Semi Bold"/>
                <a:cs typeface="Source Serif Pro Semi Bold"/>
                <a:sym typeface="Source Serif Pro Semi Bold"/>
              </a:defRPr>
            </a:lvl1pPr>
          </a:lstStyle>
          <a:p>
            <a:r>
              <a:t>Sample Output</a:t>
            </a:r>
          </a:p>
        </p:txBody>
      </p:sp>
      <p:sp>
        <p:nvSpPr>
          <p:cNvPr id="167" name="Text 5"/>
          <p:cNvSpPr txBox="1"/>
          <p:nvPr/>
        </p:nvSpPr>
        <p:spPr>
          <a:xfrm>
            <a:off x="587454" y="3181468"/>
            <a:ext cx="3848857" cy="251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Suggested accounts/posts relevant to user interests.</a:t>
            </a:r>
          </a:p>
        </p:txBody>
      </p:sp>
      <p:pic>
        <p:nvPicPr>
          <p:cNvPr id="168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487" y="1937028"/>
            <a:ext cx="6523078" cy="4892279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Text 6"/>
          <p:cNvSpPr txBox="1"/>
          <p:nvPr/>
        </p:nvSpPr>
        <p:spPr>
          <a:xfrm>
            <a:off x="7527487" y="7018139"/>
            <a:ext cx="1462845" cy="23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900"/>
              </a:lnSpc>
              <a:defRPr sz="1500">
                <a:solidFill>
                  <a:srgbClr val="D73AD7"/>
                </a:solidFill>
                <a:latin typeface="Source Serif Pro Semi Bold"/>
                <a:ea typeface="Source Serif Pro Semi Bold"/>
                <a:cs typeface="Source Serif Pro Semi Bold"/>
                <a:sym typeface="Source Serif Pro Semi Bold"/>
              </a:defRPr>
            </a:lvl1pPr>
          </a:lstStyle>
          <a:p>
            <a:r>
              <a:t>Accuracy Metrics</a:t>
            </a:r>
          </a:p>
        </p:txBody>
      </p:sp>
      <p:sp>
        <p:nvSpPr>
          <p:cNvPr id="170" name="Text 7"/>
          <p:cNvSpPr txBox="1"/>
          <p:nvPr/>
        </p:nvSpPr>
        <p:spPr>
          <a:xfrm>
            <a:off x="7527487" y="7432715"/>
            <a:ext cx="3609833" cy="251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Evaluated using classification/regression metrics.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22859"/>
            <a:ext cx="5486400" cy="8229601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ext 0"/>
          <p:cNvSpPr txBox="1"/>
          <p:nvPr/>
        </p:nvSpPr>
        <p:spPr>
          <a:xfrm>
            <a:off x="837724" y="2713671"/>
            <a:ext cx="7468552" cy="138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D73AD7"/>
                </a:solidFill>
                <a:latin typeface="Source Serif Pro Semi Bold"/>
                <a:ea typeface="Source Serif Pro Semi Bold"/>
                <a:cs typeface="Source Serif Pro Semi Bold"/>
                <a:sym typeface="Source Serif Pro Semi Bold"/>
              </a:defRPr>
            </a:lvl1pPr>
          </a:lstStyle>
          <a:p>
            <a:r>
              <a:t>What the user sees:A Personalized Experience</a:t>
            </a:r>
          </a:p>
        </p:txBody>
      </p:sp>
      <p:sp>
        <p:nvSpPr>
          <p:cNvPr id="174" name="Text 1"/>
          <p:cNvSpPr txBox="1"/>
          <p:nvPr/>
        </p:nvSpPr>
        <p:spPr>
          <a:xfrm>
            <a:off x="837723" y="4480678"/>
            <a:ext cx="3570847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glimpse into the user experience:</a:t>
            </a:r>
          </a:p>
        </p:txBody>
      </p:sp>
      <p:sp>
        <p:nvSpPr>
          <p:cNvPr id="175" name="Text 2"/>
          <p:cNvSpPr txBox="1"/>
          <p:nvPr/>
        </p:nvSpPr>
        <p:spPr>
          <a:xfrm>
            <a:off x="837723" y="5132901"/>
            <a:ext cx="6461164" cy="357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Login —&gt; Home Feed —&gt; Prompt—&gt;Recommendation Section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 0"/>
          <p:cNvSpPr txBox="1"/>
          <p:nvPr/>
        </p:nvSpPr>
        <p:spPr>
          <a:xfrm>
            <a:off x="837724" y="1848562"/>
            <a:ext cx="6504931" cy="687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D73AD7"/>
                </a:solidFill>
                <a:latin typeface="Source Serif Pro Semi Bold"/>
                <a:ea typeface="Source Serif Pro Semi Bold"/>
                <a:cs typeface="Source Serif Pro Semi Bold"/>
                <a:sym typeface="Source Serif Pro Semi Bold"/>
              </a:defRPr>
            </a:lvl1pPr>
          </a:lstStyle>
          <a:p>
            <a:r>
              <a:t>Learnings &amp; Future Scope</a:t>
            </a:r>
          </a:p>
        </p:txBody>
      </p:sp>
      <p:sp>
        <p:nvSpPr>
          <p:cNvPr id="178" name="Text 1"/>
          <p:cNvSpPr txBox="1"/>
          <p:nvPr/>
        </p:nvSpPr>
        <p:spPr>
          <a:xfrm>
            <a:off x="837724" y="3031331"/>
            <a:ext cx="9665804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We learned a lot while researching this project and found some areas to improve it in the future.</a:t>
            </a:r>
          </a:p>
        </p:txBody>
      </p:sp>
      <p:sp>
        <p:nvSpPr>
          <p:cNvPr id="179" name="Text 2"/>
          <p:cNvSpPr txBox="1"/>
          <p:nvPr/>
        </p:nvSpPr>
        <p:spPr>
          <a:xfrm>
            <a:off x="837722" y="3922871"/>
            <a:ext cx="1410656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D73AD7"/>
                </a:solidFill>
                <a:latin typeface="Source Serif Pro Semi Bold"/>
                <a:ea typeface="Source Serif Pro Semi Bold"/>
                <a:cs typeface="Source Serif Pro Semi Bold"/>
                <a:sym typeface="Source Serif Pro Semi Bold"/>
              </a:defRPr>
            </a:lvl1pPr>
          </a:lstStyle>
          <a:p>
            <a:r>
              <a:t>Challenges</a:t>
            </a:r>
          </a:p>
        </p:txBody>
      </p:sp>
      <p:sp>
        <p:nvSpPr>
          <p:cNvPr id="180" name="Text 3"/>
          <p:cNvSpPr txBox="1"/>
          <p:nvPr/>
        </p:nvSpPr>
        <p:spPr>
          <a:xfrm>
            <a:off x="837723" y="4514136"/>
            <a:ext cx="3913300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3000"/>
              </a:lnSpc>
              <a:buSzPct val="100000"/>
              <a:buChar char="•"/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Dealing with messy or unclear data</a:t>
            </a:r>
          </a:p>
        </p:txBody>
      </p:sp>
      <p:sp>
        <p:nvSpPr>
          <p:cNvPr id="181" name="Text 4"/>
          <p:cNvSpPr txBox="1"/>
          <p:nvPr/>
        </p:nvSpPr>
        <p:spPr>
          <a:xfrm>
            <a:off x="837723" y="4980861"/>
            <a:ext cx="4409344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3000"/>
              </a:lnSpc>
              <a:buSzPct val="100000"/>
              <a:buChar char="•"/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Suggesting content for brand-new users</a:t>
            </a:r>
          </a:p>
        </p:txBody>
      </p:sp>
      <p:sp>
        <p:nvSpPr>
          <p:cNvPr id="182" name="Text 5"/>
          <p:cNvSpPr txBox="1"/>
          <p:nvPr/>
        </p:nvSpPr>
        <p:spPr>
          <a:xfrm>
            <a:off x="837723" y="5447586"/>
            <a:ext cx="4747779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3000"/>
              </a:lnSpc>
              <a:buSzPct val="100000"/>
              <a:buChar char="•"/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Improving the model’s accuracy and results</a:t>
            </a:r>
          </a:p>
        </p:txBody>
      </p:sp>
      <p:sp>
        <p:nvSpPr>
          <p:cNvPr id="183" name="Text 6"/>
          <p:cNvSpPr txBox="1"/>
          <p:nvPr/>
        </p:nvSpPr>
        <p:spPr>
          <a:xfrm>
            <a:off x="837722" y="5914311"/>
            <a:ext cx="6112459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3000"/>
              </a:lnSpc>
              <a:buSzPct val="100000"/>
              <a:buChar char="•"/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Deciding between live suggestions or scheduled updates</a:t>
            </a:r>
          </a:p>
        </p:txBody>
      </p:sp>
      <p:sp>
        <p:nvSpPr>
          <p:cNvPr id="184" name="Text 7"/>
          <p:cNvSpPr txBox="1"/>
          <p:nvPr/>
        </p:nvSpPr>
        <p:spPr>
          <a:xfrm>
            <a:off x="7614759" y="3922871"/>
            <a:ext cx="2761681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D73AD7"/>
                </a:solidFill>
                <a:latin typeface="Source Serif Pro Semi Bold"/>
                <a:ea typeface="Source Serif Pro Semi Bold"/>
                <a:cs typeface="Source Serif Pro Semi Bold"/>
                <a:sym typeface="Source Serif Pro Semi Bold"/>
              </a:defRPr>
            </a:lvl1pPr>
          </a:lstStyle>
          <a:p>
            <a:r>
              <a:t>Future Enhancements</a:t>
            </a:r>
          </a:p>
        </p:txBody>
      </p:sp>
      <p:sp>
        <p:nvSpPr>
          <p:cNvPr id="185" name="Text 8"/>
          <p:cNvSpPr txBox="1"/>
          <p:nvPr/>
        </p:nvSpPr>
        <p:spPr>
          <a:xfrm>
            <a:off x="7614759" y="4514136"/>
            <a:ext cx="4549094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3000"/>
              </a:lnSpc>
              <a:buSzPct val="100000"/>
              <a:buChar char="•"/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Add voice or emotion-based suggestions </a:t>
            </a:r>
          </a:p>
        </p:txBody>
      </p:sp>
      <p:sp>
        <p:nvSpPr>
          <p:cNvPr id="186" name="Text 9"/>
          <p:cNvSpPr txBox="1"/>
          <p:nvPr/>
        </p:nvSpPr>
        <p:spPr>
          <a:xfrm>
            <a:off x="7614759" y="4980861"/>
            <a:ext cx="5971817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3000"/>
              </a:lnSpc>
              <a:buSzPct val="100000"/>
              <a:buChar char="•"/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Use live feedback to make suggestions better over time</a:t>
            </a:r>
          </a:p>
        </p:txBody>
      </p:sp>
      <p:sp>
        <p:nvSpPr>
          <p:cNvPr id="187" name="Text 10"/>
          <p:cNvSpPr txBox="1"/>
          <p:nvPr/>
        </p:nvSpPr>
        <p:spPr>
          <a:xfrm>
            <a:off x="7614759" y="5447586"/>
            <a:ext cx="5374197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3000"/>
              </a:lnSpc>
              <a:buSzPct val="100000"/>
              <a:buChar char="•"/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Track user activity across different apps/platforms</a:t>
            </a:r>
          </a:p>
        </p:txBody>
      </p:sp>
      <p:sp>
        <p:nvSpPr>
          <p:cNvPr id="188" name="Text 11"/>
          <p:cNvSpPr txBox="1"/>
          <p:nvPr/>
        </p:nvSpPr>
        <p:spPr>
          <a:xfrm>
            <a:off x="7614759" y="5914311"/>
            <a:ext cx="4875586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3000"/>
              </a:lnSpc>
              <a:buSzPct val="100000"/>
              <a:buChar char="•"/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Avoid biased or false content in suggestions.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Text 0"/>
          <p:cNvSpPr txBox="1"/>
          <p:nvPr/>
        </p:nvSpPr>
        <p:spPr>
          <a:xfrm>
            <a:off x="6324124" y="2143361"/>
            <a:ext cx="2777233" cy="687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D73AD7"/>
                </a:solidFill>
                <a:latin typeface="Source Serif Pro Semi Bold"/>
                <a:ea typeface="Source Serif Pro Semi Bold"/>
                <a:cs typeface="Source Serif Pro Semi Bold"/>
                <a:sym typeface="Source Serif Pro Semi Bold"/>
              </a:defRPr>
            </a:lvl1pPr>
          </a:lstStyle>
          <a:p>
            <a:r>
              <a:t>Conclusion</a:t>
            </a:r>
          </a:p>
        </p:txBody>
      </p:sp>
      <p:sp>
        <p:nvSpPr>
          <p:cNvPr id="192" name="Text 1"/>
          <p:cNvSpPr txBox="1"/>
          <p:nvPr/>
        </p:nvSpPr>
        <p:spPr>
          <a:xfrm>
            <a:off x="6324124" y="3206351"/>
            <a:ext cx="7468552" cy="1119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Our AI-powered system helps by showing only the most relevant and personalised content-making the user experience more engaging and meaningful.</a:t>
            </a:r>
          </a:p>
        </p:txBody>
      </p:sp>
      <p:sp>
        <p:nvSpPr>
          <p:cNvPr id="193" name="Text 2"/>
          <p:cNvSpPr txBox="1"/>
          <p:nvPr/>
        </p:nvSpPr>
        <p:spPr>
          <a:xfrm>
            <a:off x="6683095" y="4600573"/>
            <a:ext cx="7109581" cy="1108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4400"/>
              </a:lnSpc>
              <a:defRPr sz="3500">
                <a:solidFill>
                  <a:srgbClr val="D73AD7"/>
                </a:solidFill>
                <a:latin typeface="Source Serif Pro Semi Bold"/>
                <a:ea typeface="Source Serif Pro Semi Bold"/>
                <a:cs typeface="Source Serif Pro Semi Bold"/>
                <a:sym typeface="Source Serif Pro Semi Bold"/>
              </a:defRPr>
            </a:lvl1pPr>
          </a:lstStyle>
          <a:p>
            <a:r>
              <a:t>"Personalization is key to retaining attention in the content jungle."</a:t>
            </a:r>
          </a:p>
        </p:txBody>
      </p:sp>
      <p:sp>
        <p:nvSpPr>
          <p:cNvPr id="194" name="Shape 3"/>
          <p:cNvSpPr/>
          <p:nvPr/>
        </p:nvSpPr>
        <p:spPr>
          <a:xfrm>
            <a:off x="6324124" y="4453804"/>
            <a:ext cx="25778" cy="1632314"/>
          </a:xfrm>
          <a:prstGeom prst="rect">
            <a:avLst/>
          </a:prstGeom>
          <a:solidFill>
            <a:srgbClr val="D75BE2"/>
          </a:soli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437</Words>
  <Application>Microsoft Office PowerPoint</Application>
  <PresentationFormat>Custom</PresentationFormat>
  <Paragraphs>67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ABHINAYA MOHITHA</dc:creator>
  <cp:lastModifiedBy>abhinayamohitha@outlook.com</cp:lastModifiedBy>
  <cp:revision>1</cp:revision>
  <dcterms:modified xsi:type="dcterms:W3CDTF">2025-11-03T16:46:41Z</dcterms:modified>
</cp:coreProperties>
</file>